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64" r:id="rId4"/>
    <p:sldId id="259" r:id="rId5"/>
    <p:sldId id="271" r:id="rId6"/>
    <p:sldId id="272" r:id="rId7"/>
    <p:sldId id="273" r:id="rId8"/>
    <p:sldId id="274" r:id="rId9"/>
    <p:sldId id="283" r:id="rId10"/>
    <p:sldId id="275" r:id="rId11"/>
    <p:sldId id="276" r:id="rId12"/>
    <p:sldId id="284" r:id="rId13"/>
    <p:sldId id="277" r:id="rId14"/>
    <p:sldId id="278" r:id="rId15"/>
    <p:sldId id="279" r:id="rId16"/>
    <p:sldId id="280" r:id="rId17"/>
    <p:sldId id="281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8" userDrawn="1">
          <p15:clr>
            <a:srgbClr val="A4A3A4"/>
          </p15:clr>
        </p15:guide>
        <p15:guide id="2" pos="3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252"/>
    <a:srgbClr val="00A38C"/>
    <a:srgbClr val="37A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114" y="126"/>
      </p:cViewPr>
      <p:guideLst>
        <p:guide orient="horz" pos="1438"/>
        <p:guide pos="3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7EB25D2-F858-4205-976B-9CE823E60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518E87-51E1-47BE-ACA1-1689D446A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06987D-A933-4A0C-870F-782A80383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701414-42C8-4ADA-AD79-A935E996A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2FA4C6B-F217-4282-82CF-A17A66DB5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FC7E4AC-5092-4023-AAAA-F5A78BB43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FDCF4E-452C-413D-9BB4-83365137B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9CB5E1A-CB24-4F54-9C8F-2F5296051D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E1419A-498B-458F-8EA3-986084A06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C93DA9-9062-464A-AE23-5DF5DC4E4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CF2148B-B18E-41AA-B021-CEEEAD974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A843443-7E23-4D2D-9B07-E223A4BF6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2EF2EB-7481-49D3-9972-53CF47C04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1AFB3CB-AA9E-4399-8215-BC1236913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BE4AF5C-CB8B-4A5C-961B-E9C5AE8A6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050D5CC-4CA5-4655-980C-3A3492D87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CBD77C3-F1A8-4A2B-9810-B0569DF70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hlinkClick r:id="rId1"/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3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E030-762E-4D8B-A7A9-E0312157F48A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8048-4F0C-45A2-B566-5DCB110C77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jpeg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avatars.mds.yandex.net/i?id=a5f122c63eb32c18ee11bf60af234b5a0e039db3-4026845-images-thumbs&amp;n=13" TargetMode="External"/><Relationship Id="rId2" Type="http://schemas.openxmlformats.org/officeDocument/2006/relationships/hyperlink" Target="https://avatars.mds.yandex.net/i?id=897f9790fbbb7f4f3b4daf1c6395b62cbc08e184-4793210-images-thumbs&amp;n=13" TargetMode="External"/><Relationship Id="rId3" Type="http://schemas.openxmlformats.org/officeDocument/2006/relationships/hyperlink" Target="https://avatars.mds.yandex.net/i?id=0e3e29fc2ebd8921a4fdddc316936ce4059b4257-10299621-images-thumbs&amp;n=13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00"/>
            <a:ext cx="12192000" cy="6857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36400" y="4868999"/>
            <a:ext cx="12375900" cy="203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7000"/>
                </a:schemeClr>
              </a:gs>
              <a:gs pos="74000">
                <a:schemeClr val="bg2"/>
              </a:gs>
              <a:gs pos="8300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654000" y="4914000"/>
            <a:ext cx="11025000" cy="166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cap="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модель Предметно-развивающей </a:t>
            </a:r>
            <a:r>
              <a:rPr lang="ru-RU" sz="3400" cap="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среды в кабинетах начальных классов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00" y="6444000"/>
            <a:ext cx="5805000" cy="37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Выполнила: Каюкова Кристина, студент группы 420Н-1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606000" y="7703999"/>
            <a:ext cx="21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 panose="020B0604020202020204"/>
                <a:cs typeface="Arial" pitchFamily="34" charset="0" panose="020B0604020202020204"/>
                <a:hlinkClick r:id="rId4"/>
              </a:rPr>
              <a:t>https://presentation-creation.ru/</a:t>
            </a:r>
            <a:endParaRPr lang="ko-KR" altLang="en-US" sz="1000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956000" y="54000"/>
            <a:ext cx="8534400" cy="203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800" b="1" i="0" u="none" strike="noStrike" cap="none">
                <a:solidFill>
                  <a:schemeClr val="accent3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</a:t>
            </a:r>
            <a:r>
              <a:rPr lang="ru" sz="48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 информационной зоны</a:t>
            </a:r>
            <a:endParaRPr sz="3200" b="1" i="0" u="none" strike="noStrike" cap="none">
              <a:solidFill>
                <a:schemeClr val="dk1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361000" y="1944000"/>
            <a:ext cx="8534400" cy="39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организации информационной зоны:</a:t>
            </a:r>
            <a:endParaRPr lang="en-US"/>
          </a:p>
        </p:txBody>
      </p:sp>
      <p:grpSp>
        <p:nvGrpSpPr>
          <p:cNvPr id="4" name="Group 398"/>
          <p:cNvGrpSpPr/>
          <p:nvPr/>
        </p:nvGrpSpPr>
        <p:grpSpPr>
          <a:xfrm>
            <a:off x="336000" y="2709000"/>
            <a:ext cx="11713453" cy="4049042"/>
            <a:chOff x="2752112" y="1790646"/>
            <a:chExt cx="9000437" cy="3754752"/>
          </a:xfrm>
        </p:grpSpPr>
        <p:sp>
          <p:nvSpPr>
            <p:cNvPr id="5" name="Прямоугольник 6"/>
            <p:cNvSpPr/>
            <p:nvPr/>
          </p:nvSpPr>
          <p:spPr>
            <a:xfrm>
              <a:off x="9418699" y="1799926"/>
              <a:ext cx="2216142" cy="751897"/>
            </a:xfrm>
            <a:prstGeom prst="rect">
              <a:avLst/>
            </a:prstGeom>
            <a:solidFill>
              <a:srgbClr val="21303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7"/>
            <p:cNvSpPr/>
            <p:nvPr/>
          </p:nvSpPr>
          <p:spPr>
            <a:xfrm>
              <a:off x="2850876" y="2487624"/>
              <a:ext cx="2216142" cy="2919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8"/>
            <p:cNvSpPr/>
            <p:nvPr/>
          </p:nvSpPr>
          <p:spPr>
            <a:xfrm>
              <a:off x="5032530" y="2549155"/>
              <a:ext cx="2216140" cy="2919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9"/>
            <p:cNvSpPr/>
            <p:nvPr/>
          </p:nvSpPr>
          <p:spPr>
            <a:xfrm>
              <a:off x="7248670" y="2542559"/>
              <a:ext cx="2216135" cy="2919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0"/>
            <p:cNvSpPr/>
            <p:nvPr/>
          </p:nvSpPr>
          <p:spPr>
            <a:xfrm>
              <a:off x="9440974" y="2542559"/>
              <a:ext cx="2216140" cy="2919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11"/>
            <p:cNvSpPr/>
            <p:nvPr/>
          </p:nvSpPr>
          <p:spPr>
            <a:xfrm>
              <a:off x="2792133" y="5300905"/>
              <a:ext cx="2216139" cy="180220"/>
            </a:xfrm>
            <a:prstGeom prst="rect">
              <a:avLst/>
            </a:prstGeom>
            <a:solidFill>
              <a:srgbClr val="9B8C62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2"/>
            <p:cNvSpPr/>
            <p:nvPr/>
          </p:nvSpPr>
          <p:spPr>
            <a:xfrm>
              <a:off x="5032530" y="5281491"/>
              <a:ext cx="2216140" cy="180219"/>
            </a:xfrm>
            <a:prstGeom prst="rect">
              <a:avLst/>
            </a:prstGeom>
            <a:solidFill>
              <a:srgbClr val="D9DBD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3"/>
            <p:cNvSpPr/>
            <p:nvPr/>
          </p:nvSpPr>
          <p:spPr>
            <a:xfrm>
              <a:off x="7248674" y="5300905"/>
              <a:ext cx="2216131" cy="180220"/>
            </a:xfrm>
            <a:prstGeom prst="rect">
              <a:avLst/>
            </a:prstGeom>
            <a:solidFill>
              <a:srgbClr val="B8243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4"/>
            <p:cNvSpPr/>
            <p:nvPr/>
          </p:nvSpPr>
          <p:spPr>
            <a:xfrm>
              <a:off x="9440974" y="5300905"/>
              <a:ext cx="2216144" cy="180220"/>
            </a:xfrm>
            <a:prstGeom prst="rect">
              <a:avLst/>
            </a:prstGeom>
            <a:solidFill>
              <a:srgbClr val="21303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Group 397"/>
            <p:cNvGrpSpPr/>
            <p:nvPr/>
          </p:nvGrpSpPr>
          <p:grpSpPr>
            <a:xfrm>
              <a:off x="2752112" y="1790646"/>
              <a:ext cx="9000438" cy="3754752"/>
              <a:chOff x="3050387" y="1790646"/>
              <a:chExt cx="8822448" cy="3237207"/>
            </a:xfrm>
          </p:grpSpPr>
          <p:sp>
            <p:nvSpPr>
              <p:cNvPr id="15" name="Прямоугольник 3"/>
              <p:cNvSpPr/>
              <p:nvPr/>
            </p:nvSpPr>
            <p:spPr>
              <a:xfrm>
                <a:off x="3089612" y="1793498"/>
                <a:ext cx="2172317" cy="648265"/>
              </a:xfrm>
              <a:prstGeom prst="rect">
                <a:avLst/>
              </a:prstGeom>
              <a:solidFill>
                <a:srgbClr val="9B8C62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4"/>
              <p:cNvSpPr/>
              <p:nvPr/>
            </p:nvSpPr>
            <p:spPr>
              <a:xfrm>
                <a:off x="5261929" y="1790646"/>
                <a:ext cx="2172321" cy="648270"/>
              </a:xfrm>
              <a:prstGeom prst="rect">
                <a:avLst/>
              </a:prstGeom>
              <a:solidFill>
                <a:srgbClr val="D9DBD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5"/>
              <p:cNvSpPr/>
              <p:nvPr/>
            </p:nvSpPr>
            <p:spPr>
              <a:xfrm>
                <a:off x="7434671" y="1790646"/>
                <a:ext cx="2172307" cy="648270"/>
              </a:xfrm>
              <a:prstGeom prst="rect">
                <a:avLst/>
              </a:prstGeom>
              <a:solidFill>
                <a:srgbClr val="B82435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5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3915097" y="2607971"/>
                <a:ext cx="521355" cy="457591"/>
              </a:xfrm>
              <a:prstGeom prst="rect">
                <a:avLst/>
              </a:prstGeom>
            </p:spPr>
          </p:pic>
          <p:pic>
            <p:nvPicPr>
              <p:cNvPr id="19" name="Рисунок 16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083298" y="2607971"/>
                <a:ext cx="521358" cy="457591"/>
              </a:xfrm>
              <a:prstGeom prst="rect">
                <a:avLst/>
              </a:prstGeom>
            </p:spPr>
          </p:pic>
          <p:pic>
            <p:nvPicPr>
              <p:cNvPr id="20" name="Рисунок 17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55612" y="2607971"/>
                <a:ext cx="521356" cy="457591"/>
              </a:xfrm>
              <a:prstGeom prst="rect">
                <a:avLst/>
              </a:prstGeom>
            </p:spPr>
          </p:pic>
          <p:pic>
            <p:nvPicPr>
              <p:cNvPr id="21" name="Рисунок 1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0427700" y="2607971"/>
                <a:ext cx="521360" cy="457591"/>
              </a:xfrm>
              <a:prstGeom prst="rect">
                <a:avLst/>
              </a:prstGeom>
            </p:spPr>
          </p:pic>
          <p:sp>
            <p:nvSpPr>
              <p:cNvPr id="22" name="TextBox 385"/>
              <p:cNvSpPr txBox="1"/>
              <p:nvPr/>
            </p:nvSpPr>
            <p:spPr>
              <a:xfrm>
                <a:off x="3868791" y="1798641"/>
                <a:ext cx="729256" cy="652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3" name="TextBox 386"/>
              <p:cNvSpPr txBox="1"/>
              <p:nvPr/>
            </p:nvSpPr>
            <p:spPr>
              <a:xfrm>
                <a:off x="6044813" y="1812259"/>
                <a:ext cx="729259" cy="65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24" name="TextBox 387"/>
              <p:cNvSpPr txBox="1"/>
              <p:nvPr/>
            </p:nvSpPr>
            <p:spPr>
              <a:xfrm>
                <a:off x="8160306" y="1812259"/>
                <a:ext cx="729252" cy="65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25" name="TextBox 388"/>
              <p:cNvSpPr txBox="1"/>
              <p:nvPr/>
            </p:nvSpPr>
            <p:spPr>
              <a:xfrm>
                <a:off x="10319362" y="1812259"/>
                <a:ext cx="729256" cy="65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26" name="TextBox 389"/>
              <p:cNvSpPr txBox="1"/>
              <p:nvPr/>
            </p:nvSpPr>
            <p:spPr>
              <a:xfrm>
                <a:off x="3050387" y="3063202"/>
                <a:ext cx="2270340" cy="196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1600" marR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imes New Roman"/>
                  <a:buNone/>
                </a:pPr>
                <a:r>
                  <a:rPr lang="ru" sz="1900" b="1" i="0" u="none" strike="noStrike" cap="none">
                    <a:solidFill>
                      <a:schemeClr val="bg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содержание стендов включает жизнь России, края, города, класса, учебные материалы, творческие работы и т.д</a:t>
                </a:r>
                <a:r>
                  <a:rPr lang="ru" sz="2000" b="0" i="0" u="none" strike="noStrike" cap="none">
                    <a:solidFill>
                      <a:schemeClr val="bg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sz="2000" b="0" i="0" u="none" strike="noStrike" cap="none">
                  <a:solidFill>
                    <a:schemeClr val="bg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l"/>
                <a:endParaRPr lang="ru-RU" sz="2400" b="1" dirty="0">
                  <a:solidFill>
                    <a:srgbClr val="9B8C62"/>
                  </a:solidFill>
                </a:endParaRPr>
              </a:p>
            </p:txBody>
          </p:sp>
          <p:sp>
            <p:nvSpPr>
              <p:cNvPr id="27" name="TextBox 390"/>
              <p:cNvSpPr txBox="1"/>
              <p:nvPr/>
            </p:nvSpPr>
            <p:spPr>
              <a:xfrm>
                <a:off x="3239623" y="3725362"/>
                <a:ext cx="1872298" cy="240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 </a:t>
                </a:r>
              </a:p>
            </p:txBody>
          </p:sp>
          <p:sp>
            <p:nvSpPr>
              <p:cNvPr id="28" name="TextBox 391"/>
              <p:cNvSpPr txBox="1"/>
              <p:nvPr/>
            </p:nvSpPr>
            <p:spPr>
              <a:xfrm>
                <a:off x="5242382" y="3098552"/>
                <a:ext cx="2281949" cy="1883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1600" marR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imes New Roman"/>
                  <a:buNone/>
                </a:pPr>
                <a:r>
                  <a:rPr lang="ru" sz="1850" b="1" i="0" u="none" strike="noStrike" cap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на передней стене класса-кабинета может быть расположен алфавит, таблицы по русскому языку и математике, экспонируемые постоянно</a:t>
                </a:r>
                <a:endParaRPr sz="1850" b="1" i="0" u="none" strike="noStrike" cap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l"/>
                <a:endParaRPr lang="ru-RU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TextBox 392"/>
              <p:cNvSpPr txBox="1"/>
              <p:nvPr/>
            </p:nvSpPr>
            <p:spPr>
              <a:xfrm>
                <a:off x="5435713" y="3722402"/>
                <a:ext cx="1872301" cy="24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 </a:t>
                </a:r>
              </a:p>
            </p:txBody>
          </p:sp>
          <p:sp>
            <p:nvSpPr>
              <p:cNvPr id="30" name="TextBox 393"/>
              <p:cNvSpPr txBox="1"/>
              <p:nvPr/>
            </p:nvSpPr>
            <p:spPr>
              <a:xfrm>
                <a:off x="7457948" y="3098552"/>
                <a:ext cx="2022300" cy="1665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1600" marR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imes New Roman"/>
                  <a:buNone/>
                </a:pPr>
                <a:r>
                  <a:rPr lang="ru" sz="1900" b="1" i="0" u="none" strike="noStrike" cap="non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на боковой стене рекомендуется размещать экспозиционные щиты со сменной информацией</a:t>
                </a:r>
                <a:endParaRPr sz="1900" b="1" i="0" u="none" strike="noStrike" cap="non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l"/>
                <a:endParaRPr lang="ru-RU" sz="1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Box 394"/>
              <p:cNvSpPr txBox="1"/>
              <p:nvPr/>
            </p:nvSpPr>
            <p:spPr>
              <a:xfrm>
                <a:off x="7584250" y="3722402"/>
                <a:ext cx="1872298" cy="24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. </a:t>
                </a:r>
              </a:p>
            </p:txBody>
          </p:sp>
          <p:sp>
            <p:nvSpPr>
              <p:cNvPr id="32" name="TextBox 395"/>
              <p:cNvSpPr txBox="1"/>
              <p:nvPr/>
            </p:nvSpPr>
            <p:spPr>
              <a:xfrm>
                <a:off x="9524272" y="3098381"/>
                <a:ext cx="2348563" cy="18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1600" marR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imes New Roman"/>
                  <a:buNone/>
                </a:pPr>
                <a:r>
                  <a:rPr lang="ru" sz="1800" b="1" i="0" u="none" strike="noStrike" cap="none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 застекленных секциях шкафов, расположенных по задней стене рекомендуется размещать дидактический наглядный материал по учебным предметам</a:t>
                </a:r>
                <a:endParaRPr sz="1800" b="1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ctr"/>
                <a:endParaRPr lang="ru-RU" sz="1800" b="1" dirty="0">
                  <a:solidFill>
                    <a:srgbClr val="213035"/>
                  </a:solidFill>
                </a:endParaRPr>
              </a:p>
            </p:txBody>
          </p:sp>
          <p:sp>
            <p:nvSpPr>
              <p:cNvPr id="33" name="TextBox 396"/>
              <p:cNvSpPr txBox="1"/>
              <p:nvPr/>
            </p:nvSpPr>
            <p:spPr>
              <a:xfrm>
                <a:off x="9735148" y="3719458"/>
                <a:ext cx="1872301" cy="24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 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44" y="-1716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 l="71171" t="11279" r="21742" b="64572"/>
          <a:stretch/>
        </p:blipFill>
        <p:spPr>
          <a:xfrm rot="5400000">
            <a:off x="5435927" y="-543441"/>
            <a:ext cx="648072" cy="2400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0128" y="704857"/>
            <a:ext cx="3648405" cy="64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rcRect l="71171" t="11279" r="21742" b="64572"/>
          <a:stretch/>
        </p:blipFill>
        <p:spPr>
          <a:xfrm rot="5400000">
            <a:off x="10279709" y="-45403"/>
            <a:ext cx="324956" cy="1203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rcRect l="71171" t="11279" r="21742" b="64572"/>
          <a:stretch/>
        </p:blipFill>
        <p:spPr>
          <a:xfrm rot="5400000">
            <a:off x="2363585" y="2672916"/>
            <a:ext cx="648072" cy="4320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 l="71171" t="11279" r="21742" b="64572"/>
          <a:stretch/>
        </p:blipFill>
        <p:spPr>
          <a:xfrm rot="5400000">
            <a:off x="10524492" y="3849046"/>
            <a:ext cx="648072" cy="2400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rcRect l="71171" t="11279" r="21742" b="64572"/>
          <a:stretch/>
        </p:blipFill>
        <p:spPr>
          <a:xfrm rot="5400000">
            <a:off x="10062814" y="4970512"/>
            <a:ext cx="995362" cy="2400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"/>
          <a:srcRect l="71171" t="11279" r="21742" b="64572"/>
          <a:stretch/>
        </p:blipFill>
        <p:spPr>
          <a:xfrm rot="5400000">
            <a:off x="9946702" y="2632065"/>
            <a:ext cx="1642918" cy="236898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524588" y="3153422"/>
            <a:ext cx="2822687" cy="13724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1. На </a:t>
            </a:r>
            <a:r>
              <a:rPr lang="ru-RU" sz="1400" b="1" dirty="0"/>
              <a:t>передней стене класса-кабинета может быть расположен алфавит, таблицы по русскому языку </a:t>
            </a:r>
            <a:r>
              <a:rPr lang="ru-RU" sz="1400" b="1" dirty="0" smtClean="0"/>
              <a:t>и математике</a:t>
            </a:r>
            <a:r>
              <a:rPr lang="ru-RU" sz="1400" b="1" dirty="0"/>
              <a:t>, экспонируемые постоянно.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688314" y="905920"/>
            <a:ext cx="1510464" cy="4746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2552" y="4555971"/>
            <a:ext cx="5736299" cy="5189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3. На </a:t>
            </a:r>
            <a:r>
              <a:rPr lang="ru-RU" sz="1400" b="1" dirty="0"/>
              <a:t>боковой стене рекомендуется размещать экспозиционные щиты со сменной информацией и классный уголок.</a:t>
            </a:r>
          </a:p>
        </p:txBody>
      </p:sp>
      <p:sp>
        <p:nvSpPr>
          <p:cNvPr id="15" name="Овал 14"/>
          <p:cNvSpPr/>
          <p:nvPr/>
        </p:nvSpPr>
        <p:spPr>
          <a:xfrm rot="16200000">
            <a:off x="4871228" y="2073072"/>
            <a:ext cx="1132848" cy="8292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3797" y="768581"/>
            <a:ext cx="6096000" cy="9456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2. В </a:t>
            </a:r>
            <a:r>
              <a:rPr lang="ru-RU" sz="1400" b="1" dirty="0"/>
              <a:t>застекленных секциях шкафов, расположенных по задней стене рекомендуется размещать дидактический наглядный материал по учебным предметам - русскому языку, чтению, математике, окружающему миру, природоведению и игровой </a:t>
            </a:r>
            <a:r>
              <a:rPr lang="ru-RU" sz="1400" b="1" dirty="0" smtClean="0"/>
              <a:t>материал.</a:t>
            </a:r>
            <a:endParaRPr lang="ru-RU" sz="1400" b="1" dirty="0"/>
          </a:p>
        </p:txBody>
      </p:sp>
      <p:sp>
        <p:nvSpPr>
          <p:cNvPr id="16" name="Овал 15"/>
          <p:cNvSpPr/>
          <p:nvPr/>
        </p:nvSpPr>
        <p:spPr>
          <a:xfrm>
            <a:off x="24346" y="848244"/>
            <a:ext cx="1510464" cy="4746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5826000" y="369000"/>
            <a:ext cx="6959398" cy="203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8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 </a:t>
            </a:r>
            <a:r>
              <a:rPr lang="ru" sz="4800" b="1" i="0" u="none" strike="noStrike" cap="none">
                <a:solidFill>
                  <a:schemeClr val="accent2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игровой зоны</a:t>
            </a:r>
            <a:endParaRPr sz="3600" b="1" i="0" u="none" strike="noStrike" cap="none">
              <a:solidFill>
                <a:schemeClr val="accent2">
                  <a:lumMod val="75000"/>
                </a:schemeClr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81000"/>
            <a:ext cx="6286500" cy="6933675"/>
          </a:xfrm>
          <a:prstGeom prst="rect">
            <a:avLst/>
          </a:prstGeom>
        </p:spPr>
      </p:pic>
      <p:sp>
        <p:nvSpPr>
          <p:cNvPr id="4" name="Текст. поле 3"/>
          <p:cNvSpPr txBox="1"/>
          <p:nvPr/>
        </p:nvSpPr>
        <p:spPr>
          <a:xfrm>
            <a:off x="6906000" y="2439000"/>
            <a:ext cx="5167200" cy="10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b="1" i="0" u="none" strike="noStrike" cap="none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Значимость игровой зоны: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способствует тренировки подвижности, создает положительн</a:t>
            </a:r>
            <a:endParaRPr lang="en-US"/>
          </a:p>
        </p:txBody>
      </p:sp>
      <p:sp>
        <p:nvSpPr>
          <p:cNvPr id="5" name="Текст. поле 4"/>
          <p:cNvSpPr txBox="1"/>
          <p:nvPr/>
        </p:nvSpPr>
        <p:spPr>
          <a:xfrm>
            <a:off x="6816000" y="4104000"/>
            <a:ext cx="5302200" cy="191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игровую зону входят: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крупное организующее игровое поле, игровое оборудование, игрушки, игровая атрибутика разного рода, игровые материалы, необходимые для игровой деятельности детей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046000" y="78011"/>
            <a:ext cx="8534400" cy="212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8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 </a:t>
            </a:r>
            <a:r>
              <a:rPr lang="ru" sz="4800" b="1" i="0" u="none" strike="noStrike" cap="none">
                <a:solidFill>
                  <a:schemeClr val="accent2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игровой зоны</a:t>
            </a:r>
            <a:endParaRPr sz="3600" b="1" i="0" u="none" strike="noStrike" cap="none">
              <a:solidFill>
                <a:schemeClr val="accent2">
                  <a:lumMod val="75000"/>
                </a:schemeClr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600" b="1" i="0" u="none" strike="noStrike" cap="none">
              <a:solidFill>
                <a:schemeClr val="accent2">
                  <a:lumMod val="75000"/>
                </a:schemeClr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001000" y="1854000"/>
            <a:ext cx="8534400" cy="69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организации игровой зоны: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: скругленные углы 7"/>
          <p:cNvSpPr/>
          <p:nvPr/>
        </p:nvSpPr>
        <p:spPr>
          <a:xfrm>
            <a:off x="561000" y="2619000"/>
            <a:ext cx="2294024" cy="3992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/>
          <p:cNvSpPr/>
          <p:nvPr/>
        </p:nvSpPr>
        <p:spPr>
          <a:xfrm>
            <a:off x="3441000" y="2619000"/>
            <a:ext cx="2294024" cy="3992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7"/>
          <p:cNvSpPr/>
          <p:nvPr/>
        </p:nvSpPr>
        <p:spPr>
          <a:xfrm>
            <a:off x="6321000" y="2619000"/>
            <a:ext cx="2294024" cy="3992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7"/>
          <p:cNvSpPr/>
          <p:nvPr/>
        </p:nvSpPr>
        <p:spPr>
          <a:xfrm>
            <a:off x="9291000" y="2619000"/>
            <a:ext cx="2294024" cy="3992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. поле 7"/>
          <p:cNvSpPr txBox="1"/>
          <p:nvPr/>
        </p:nvSpPr>
        <p:spPr>
          <a:xfrm>
            <a:off x="471000" y="3264647"/>
            <a:ext cx="2340000" cy="280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игровых комнатах мебель, игровое и спортивное оборудование должно соответствовать ростовым данным обучающихся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3486000" y="3249000"/>
            <a:ext cx="2259285" cy="2836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мебель следует расставлять по периметру игровой комнаты, освобождая тем самым максимальную часть площади для подвижных игр</a:t>
            </a:r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6321000" y="3264647"/>
            <a:ext cx="2339999" cy="314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использовании мягкой мебели необходимо наличие съемных чехлов (не менее двух), с обязательной заменой их не реже 1 раза в месяц и по мере загрязнения</a:t>
            </a:r>
            <a:endParaRPr lang="en-US"/>
          </a:p>
        </p:txBody>
      </p:sp>
      <p:sp>
        <p:nvSpPr>
          <p:cNvPr id="11" name="Текст. поле 10"/>
          <p:cNvSpPr txBox="1"/>
          <p:nvPr/>
        </p:nvSpPr>
        <p:spPr>
          <a:xfrm>
            <a:off x="9336000" y="3249000"/>
            <a:ext cx="2109962" cy="192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хранения игрушек и пособий устанавливают специальные шкафы</a:t>
            </a:r>
            <a:endParaRPr lang="en-US"/>
          </a:p>
        </p:txBody>
      </p:sp>
      <p:sp>
        <p:nvSpPr>
          <p:cNvPr id="12" name="Овал 4"/>
          <p:cNvSpPr/>
          <p:nvPr/>
        </p:nvSpPr>
        <p:spPr>
          <a:xfrm>
            <a:off x="1371000" y="2349000"/>
            <a:ext cx="852529" cy="9207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Овал 4"/>
          <p:cNvSpPr/>
          <p:nvPr/>
        </p:nvSpPr>
        <p:spPr>
          <a:xfrm>
            <a:off x="4161000" y="2349001"/>
            <a:ext cx="852529" cy="9207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Овал 4"/>
          <p:cNvSpPr/>
          <p:nvPr/>
        </p:nvSpPr>
        <p:spPr>
          <a:xfrm>
            <a:off x="7086001" y="2349000"/>
            <a:ext cx="852529" cy="9207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Овал 4"/>
          <p:cNvSpPr/>
          <p:nvPr/>
        </p:nvSpPr>
        <p:spPr>
          <a:xfrm>
            <a:off x="10191000" y="2349001"/>
            <a:ext cx="852529" cy="9207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1506000" y="2484000"/>
            <a:ext cx="1125000" cy="84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1</a:t>
            </a:r>
            <a:endParaRPr lang="en-US">
              <a:solidFill>
                <a:schemeClr val="bg1"/>
              </a:solidFill>
              <a:latin typeface="Segoe Print" pitchFamily="2" charset="0"/>
              <a:ea typeface="Segoe Print" pitchFamily="2" charset="0"/>
              <a:cs typeface="Segoe Print" pitchFamily="2" charset="0"/>
            </a:endParaRPr>
          </a:p>
        </p:txBody>
      </p:sp>
      <p:sp>
        <p:nvSpPr>
          <p:cNvPr id="17" name="Текст. поле 16"/>
          <p:cNvSpPr txBox="1"/>
          <p:nvPr/>
        </p:nvSpPr>
        <p:spPr>
          <a:xfrm>
            <a:off x="4296001" y="2484000"/>
            <a:ext cx="1567200" cy="84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2</a:t>
            </a:r>
            <a:endParaRPr lang="en-US"/>
          </a:p>
        </p:txBody>
      </p:sp>
      <p:sp>
        <p:nvSpPr>
          <p:cNvPr id="18" name="Текст. поле 17"/>
          <p:cNvSpPr txBox="1"/>
          <p:nvPr/>
        </p:nvSpPr>
        <p:spPr>
          <a:xfrm>
            <a:off x="7230286" y="2484000"/>
            <a:ext cx="1927199" cy="84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3</a:t>
            </a:r>
            <a:endParaRPr lang="en-US"/>
          </a:p>
        </p:txBody>
      </p:sp>
      <p:sp>
        <p:nvSpPr>
          <p:cNvPr id="19" name="Текст. поле 18"/>
          <p:cNvSpPr txBox="1"/>
          <p:nvPr/>
        </p:nvSpPr>
        <p:spPr>
          <a:xfrm>
            <a:off x="10281000" y="2484000"/>
            <a:ext cx="1433685" cy="84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4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-699000" y="144000"/>
            <a:ext cx="7687201" cy="203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8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 </a:t>
            </a:r>
            <a:r>
              <a:rPr lang="ru" sz="4800" b="1" i="0" u="none" strike="noStrike" cap="none">
                <a:solidFill>
                  <a:schemeClr val="accent3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зеленой зоны</a:t>
            </a:r>
            <a:endParaRPr sz="3200" b="1" i="0" u="none" strike="noStrike" cap="none">
              <a:solidFill>
                <a:schemeClr val="accent3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53;p23"/>
          <p:cNvPicPr preferRelativeResize="0"/>
          <p:nvPr/>
        </p:nvPicPr>
        <p:blipFill>
          <a:blip r:embed="rId1">
            <a:alphaModFix/>
          </a:blip>
          <a:srcRect l="4933" t="30365" r="24682" b="44151"/>
          <a:stretch/>
        </p:blipFill>
        <p:spPr>
          <a:xfrm>
            <a:off x="6006000" y="-36000"/>
            <a:ext cx="6570002" cy="70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. поле 3"/>
          <p:cNvSpPr txBox="1"/>
          <p:nvPr/>
        </p:nvSpPr>
        <p:spPr>
          <a:xfrm>
            <a:off x="336000" y="2259000"/>
            <a:ext cx="5085001" cy="161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Значимость зеленой зоны: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способствует прививанию любови к природе, развитию многих качеств (ответственности, заботливости, трудолюбия и др.)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111000" y="4284001"/>
            <a:ext cx="5625000" cy="161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зеленую зону входят: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декоративные цветы, предметы необходимые для ухода за цветами, информационные карты о цветах (название цветка, семейство и т.д.)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046000" y="54000"/>
            <a:ext cx="8534400" cy="158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4800" b="1" i="0" u="none" strike="noStrike" cap="none">
                <a:solidFill>
                  <a:schemeClr val="accent3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</a:t>
            </a:r>
            <a:r>
              <a:rPr lang="ru" sz="48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 зеленой зоны</a:t>
            </a:r>
            <a:endParaRPr lang="en-US"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01000" y="2709000"/>
            <a:ext cx="1522199" cy="109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01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  <a:p>
            <a:pPr algn="ctr"/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471000" y="3429000"/>
            <a:ext cx="1027200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</a:t>
            </a:r>
            <a:r>
              <a:rPr lang="ru-RU" altLang="ko-KR" sz="4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2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471000" y="4194000"/>
            <a:ext cx="1117200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</a:t>
            </a:r>
            <a:r>
              <a:rPr lang="ru-RU" altLang="ko-KR" sz="4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3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471000" y="4959000"/>
            <a:ext cx="1252200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</a:t>
            </a:r>
            <a:r>
              <a:rPr lang="ru-RU" altLang="ko-KR" sz="4800" dirty="0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4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471000" y="5679000"/>
            <a:ext cx="1252200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</a:t>
            </a:r>
            <a:r>
              <a:rPr lang="ru-RU" altLang="ko-KR" sz="4800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5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1281000" y="2889000"/>
            <a:ext cx="8534400" cy="69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недопустимы ядовитые растения, они должны быть безопасны для детей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Текст. поле 8"/>
          <p:cNvSpPr txBox="1"/>
          <p:nvPr/>
        </p:nvSpPr>
        <p:spPr>
          <a:xfrm>
            <a:off x="1281000" y="3474000"/>
            <a:ext cx="8684998" cy="100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растения должны быть подписаны на кашпо(будет способствовать получению новых знаний)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1416000" y="4374000"/>
            <a:ext cx="8534400" cy="39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поливать нужно не реже 2 раз в неделю</a:t>
            </a:r>
            <a:endParaRPr lang="en-US"/>
          </a:p>
        </p:txBody>
      </p:sp>
      <p:sp>
        <p:nvSpPr>
          <p:cNvPr id="11" name="Текст. поле 10"/>
          <p:cNvSpPr txBox="1"/>
          <p:nvPr/>
        </p:nvSpPr>
        <p:spPr>
          <a:xfrm>
            <a:off x="1416000" y="5139000"/>
            <a:ext cx="8534400" cy="39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убирать пыль с растений необходимо убирать водой и каждый день</a:t>
            </a:r>
            <a:endParaRPr lang="en-US"/>
          </a:p>
        </p:txBody>
      </p:sp>
      <p:sp>
        <p:nvSpPr>
          <p:cNvPr id="12" name="Текст. поле 11"/>
          <p:cNvSpPr txBox="1"/>
          <p:nvPr/>
        </p:nvSpPr>
        <p:spPr>
          <a:xfrm>
            <a:off x="1326000" y="5679000"/>
            <a:ext cx="8534400" cy="100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проконсультироваться с мед. работниками на счет аллергических заболеваний детей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Текст. поле 12"/>
          <p:cNvSpPr txBox="1"/>
          <p:nvPr/>
        </p:nvSpPr>
        <p:spPr>
          <a:xfrm>
            <a:off x="516000" y="2070633"/>
            <a:ext cx="9765000" cy="81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организации зеленой зоны: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1000" y="144000"/>
            <a:ext cx="10935000" cy="191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4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Модель </a:t>
            </a:r>
            <a:endParaRPr sz="4400" b="1" i="0" u="none" strike="noStrike" cap="none">
              <a:solidFill>
                <a:schemeClr val="dk1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400" b="1" i="0" u="none" strike="noStrike" cap="none">
                <a:solidFill>
                  <a:schemeClr val="accent3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предметно-развивающей</a:t>
            </a:r>
            <a:r>
              <a:rPr lang="ru" sz="44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 среды</a:t>
            </a:r>
            <a:endParaRPr sz="3200" b="1" i="0" u="none" strike="noStrike" cap="none">
              <a:solidFill>
                <a:schemeClr val="dk1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741000" y="1940073"/>
            <a:ext cx="7470000" cy="148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начальной школе модель предметно-развивающей среды может включать также следующие зоны: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056000" y="3159000"/>
            <a:ext cx="7245000" cy="335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Творческая зона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способствует самореализации, развитию креативности; может содержать соответствующие приборы (краски, бумага, нитки и др.), требования связаны с правилами безопасности</a:t>
            </a:r>
            <a:endParaRPr lang="ru-RU"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endParaRPr lang="ru-RU"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Санитарно-гигиеническая зона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способствует развитию гигиены и самостоятельности; включает в себя раковину, соответствующие принадлежности (мыло, бумага и др.); основные требования связаны с проведением генеральной уборки и др.</a:t>
            </a:r>
            <a:endParaRPr sz="1400" b="0" i="0" u="none" strike="noStrike" cap="none">
              <a:solidFill>
                <a:srgbClr val="00000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  <a:p>
            <a:pPr marL="457200" marR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endParaRPr sz="1400" b="0" i="0" u="none" strike="noStrike" cap="none">
              <a:solidFill>
                <a:srgbClr val="00000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201000" y="3294000"/>
            <a:ext cx="1027200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01</a:t>
            </a:r>
            <a:endParaRPr lang="en-US"/>
          </a:p>
        </p:txBody>
      </p:sp>
      <p:sp>
        <p:nvSpPr>
          <p:cNvPr id="6" name="Текст. поле 5"/>
          <p:cNvSpPr txBox="1"/>
          <p:nvPr/>
        </p:nvSpPr>
        <p:spPr>
          <a:xfrm>
            <a:off x="201000" y="4824000"/>
            <a:ext cx="1297200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</a:t>
            </a:r>
            <a:r>
              <a:rPr lang="ru-RU" altLang="ko-KR" sz="4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2</a:t>
            </a:r>
            <a:endParaRPr lang="en-US"/>
          </a:p>
        </p:txBody>
      </p:sp>
      <p:pic>
        <p:nvPicPr>
          <p:cNvPr id="7" name="Google Shape;171;p25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8615999" y="2034000"/>
            <a:ext cx="3015000" cy="22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0;p25"/>
          <p:cNvPicPr preferRelativeResize="0"/>
          <p:nvPr/>
        </p:nvPicPr>
        <p:blipFill>
          <a:blip r:embed="rId2">
            <a:alphaModFix/>
          </a:blip>
          <a:srcRect r="10666"/>
          <a:stretch/>
        </p:blipFill>
        <p:spPr>
          <a:xfrm>
            <a:off x="8706000" y="4419000"/>
            <a:ext cx="2565000" cy="21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00" y="549000"/>
            <a:ext cx="2963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Arial" pitchFamily="34" charset="0" panose="020B0604020202020204"/>
                <a:cs typeface="Arial" pitchFamily="34" charset="0" panose="020B0604020202020204"/>
              </a:rPr>
              <a:t>РЕСУРСЫ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000" y="1359000"/>
            <a:ext cx="1583094" cy="0"/>
          </a:xfrm>
          <a:prstGeom prst="line">
            <a:avLst/>
          </a:prstGeom>
          <a:ln w="50800">
            <a:solidFill>
              <a:srgbClr val="00A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6000" y="1674000"/>
            <a:ext cx="11835000" cy="465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F36905"/>
                </a:solidFill>
                <a:latin typeface="Times New Roman"/>
                <a:ea typeface="Times New Roman"/>
                <a:cs typeface="Times New Roman"/>
                <a:hlinkClick r:id="rId1"/>
              </a:rPr>
              <a:t>https://avatars.mds.yandex.net/i?id=a5f122c63eb32c18ee11bf60af234b5a0e039db3-4026845-images-thumbs&amp;n=13</a:t>
            </a:r>
            <a:r>
              <a:rPr lang="ru-RU" sz="2000" dirty="0">
                <a:solidFill>
                  <a:srgbClr val="F36905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rgbClr val="F36905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https://avatars.mds.yandex.net/i?id=897f9790fbbb7f4f3b4daf1c6395b62cbc08e184-4793210-images-thumbs&amp;n=13</a:t>
            </a:r>
            <a:r>
              <a:rPr lang="ru-RU" sz="2000" dirty="0">
                <a:solidFill>
                  <a:srgbClr val="F36905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rgbClr val="F36905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https://avatars.mds.yandex.net/i?id=0e3e29fc2ebd8921a4fdddc316936ce4059b4257-10299621-images-thumbs&amp;n=13</a:t>
            </a:r>
            <a:r>
              <a:rPr lang="ru-RU" sz="2000" dirty="0">
                <a:solidFill>
                  <a:srgbClr val="F36905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55880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ru" sz="2000">
                <a:solidFill>
                  <a:srgbClr val="F369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Бескончина,  Д.А. Предметно-развивающая среда как средство формирования УУД у младших школьников / Д.А. Бескончина, Н.А. Кварталова // Материалы X Международной студенческой научной конференции «Студенческий научный форум». – 2018. – №5. С. 218-221.</a:t>
            </a:r>
            <a:endParaRPr sz="2000">
              <a:solidFill>
                <a:srgbClr val="F369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80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ru" sz="2000">
                <a:solidFill>
                  <a:srgbClr val="F369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Бурова, А.А. Алгоритм проектирования образовательной среды в начальной школе с позиции инновационных подходов / А.А. Бурова // Молодой ученый. – 2023. – № 22 (469). – С. 382-385.</a:t>
            </a:r>
            <a:endParaRPr sz="2000">
              <a:solidFill>
                <a:srgbClr val="F369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80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ru" sz="2000">
                <a:solidFill>
                  <a:srgbClr val="F369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Колокольникова, З.У. Проектирование предметно-развивающей среды в начальной школе: историко-педагогический аспект / З.У. Колокольникова // Проблемы современного педагогического образования. – 2018. – №60-4. – С. 218-221.</a:t>
            </a:r>
            <a:endParaRPr sz="2000">
              <a:solidFill>
                <a:srgbClr val="F369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ru-RU" sz="2000" dirty="0">
              <a:solidFill>
                <a:srgbClr val="FFC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01000" y="190191"/>
            <a:ext cx="10518435" cy="158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Предметно-развивающая </a:t>
            </a:r>
            <a:r>
              <a:rPr lang="ru-RU" sz="4800" dirty="0">
                <a:solidFill>
                  <a:schemeClr val="accent4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среда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91000" y="1772795"/>
            <a:ext cx="198000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26000" y="2799000"/>
            <a:ext cx="5534999" cy="448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комплекс эстетических, психолого – педагогических условий, необходимых для осуществления педагогического процесса, рационально организованный в пространстве и времени, насыщенный разнообразными предметами и игровыми материалами</a:t>
            </a:r>
            <a:endParaRPr lang="ru-RU" sz="44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573" y="2214000"/>
            <a:ext cx="697627" cy="1415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buSzPts val="1600"/>
            </a:pPr>
            <a:r>
              <a:rPr lang="es" sz="8000" b="1" dirty="0">
                <a:latin typeface="Arial Black" pitchFamily="34" charset="0" panose="020B0A04020102020204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3869" y="6207335"/>
            <a:ext cx="201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/>
          </a:p>
        </p:txBody>
      </p:sp>
      <p:pic>
        <p:nvPicPr>
          <p:cNvPr id="52" name="Изображение 5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6000" y="2304000"/>
            <a:ext cx="4140001" cy="35728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564" y="387374"/>
            <a:ext cx="6783435" cy="108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A38C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МОДЕЛЬ</a:t>
            </a:r>
            <a:r>
              <a:rPr lang="ru-RU" sz="3200" dirty="0"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ПРЕДМЕТНО-РАЗВИВАЮЩЕЙ СРЕДЫ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6650" y="1567025"/>
            <a:ext cx="1583094" cy="0"/>
          </a:xfrm>
          <a:prstGeom prst="line">
            <a:avLst/>
          </a:prstGeom>
          <a:ln w="50800">
            <a:solidFill>
              <a:srgbClr val="00A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1000" y="3429001"/>
            <a:ext cx="4795460" cy="100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формированию культуры взаимоотношений, развитию учебных и творческих способностей детей</a:t>
            </a:r>
            <a:endParaRPr lang="en-US" altLang="ko-KR" sz="1200" dirty="0">
              <a:cs typeface="Arial" pitchFamily="34" charset="0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278711"/>
            <a:ext cx="1531549" cy="12309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01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6000" y="5004001"/>
            <a:ext cx="4795460" cy="69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проявлению самостоятельности, ответственности и др.</a:t>
            </a:r>
            <a:endParaRPr lang="en-US" altLang="ko-KR" sz="1200" dirty="0">
              <a:cs typeface="Arial" pitchFamily="34" charset="0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195" y="4779886"/>
            <a:ext cx="1531549" cy="123090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02</a:t>
            </a:r>
            <a:endParaRPr lang="ko-KR" altLang="en-US" sz="7200" dirty="0">
              <a:solidFill>
                <a:schemeClr val="accent4">
                  <a:lumMod val="75000"/>
                </a:schemeClr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</p:txBody>
      </p:sp>
      <p:grpSp>
        <p:nvGrpSpPr>
          <p:cNvPr id="16" name="Group 20"/>
          <p:cNvGrpSpPr/>
          <p:nvPr/>
        </p:nvGrpSpPr>
        <p:grpSpPr>
          <a:xfrm>
            <a:off x="426000" y="2140779"/>
            <a:ext cx="5805000" cy="1038392"/>
            <a:chOff x="6509852" y="3708414"/>
            <a:chExt cx="4946526" cy="1141090"/>
          </a:xfrm>
        </p:grpSpPr>
        <p:sp>
          <p:nvSpPr>
            <p:cNvPr id="17" name="TextBox 16"/>
            <p:cNvSpPr txBox="1"/>
            <p:nvPr/>
          </p:nvSpPr>
          <p:spPr>
            <a:xfrm>
              <a:off x="6791631" y="4683439"/>
              <a:ext cx="4664747" cy="1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cs typeface="Arial" pitchFamily="34" charset="0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9852" y="3708414"/>
              <a:ext cx="4664748" cy="114109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" sz="2000" b="1" i="0" u="none" strike="noStrike" cap="none">
                  <a:solidFill>
                    <a:schemeClr val="accent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Успешно орнаизованная модель предметно-развивающей среды в начальной школе способствуе</a:t>
              </a:r>
              <a:r>
                <a:rPr lang="ru" sz="20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т:</a:t>
              </a:r>
              <a:endParaRPr lang="ko-KR" altLang="en-US" sz="2700" b="1" dirty="0">
                <a:solidFill>
                  <a:schemeClr val="accent4">
                    <a:lumMod val="50000"/>
                  </a:schemeClr>
                </a:solidFill>
                <a:cs typeface="Arial" pitchFamily="34" charset="0" panose="020B060402020202020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6000" y="689400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endParaRPr lang="ko-KR" alt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"/>
          <a:srcRect l="28263"/>
          <a:stretch/>
        </p:blipFill>
        <p:spPr>
          <a:xfrm>
            <a:off x="6501000" y="9000"/>
            <a:ext cx="5883600" cy="684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91000" y="189000"/>
            <a:ext cx="11115000" cy="169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A38C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МОДЕЛЬ</a:t>
            </a:r>
            <a:r>
              <a:rPr lang="ru-RU" sz="3600" dirty="0"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</a:rPr>
              <a:t>ПРЕДМЕТНО-РАЗВИВАЮЩЕЙ СРЕДЫ</a:t>
            </a:r>
            <a:endParaRPr lang="ru-RU" sz="3200" dirty="0">
              <a:solidFill>
                <a:schemeClr val="tx2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  <a:p>
            <a:endParaRPr lang="ru-RU" sz="3200" dirty="0">
              <a:solidFill>
                <a:schemeClr val="tx2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</p:txBody>
      </p:sp>
      <p:cxnSp>
        <p:nvCxnSpPr>
          <p:cNvPr id="3" name="Прямая соединительная линия 5"/>
          <p:cNvCxnSpPr/>
          <p:nvPr/>
        </p:nvCxnSpPr>
        <p:spPr>
          <a:xfrm>
            <a:off x="4791000" y="1313999"/>
            <a:ext cx="1980000" cy="0"/>
          </a:xfrm>
          <a:prstGeom prst="line">
            <a:avLst/>
          </a:prstGeom>
          <a:ln w="50800">
            <a:solidFill>
              <a:srgbClr val="00A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. поле 3"/>
          <p:cNvSpPr txBox="1"/>
          <p:nvPr/>
        </p:nvSpPr>
        <p:spPr>
          <a:xfrm>
            <a:off x="1828800" y="1721242"/>
            <a:ext cx="8534400" cy="112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r>
              <a:rPr lang="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организации учебного процесса в кабинетах выделяют предметно-развивающие зоны: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 panose="020B0604020202020204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82;p15"/>
          <p:cNvPicPr preferRelativeResize="0"/>
          <p:nvPr/>
        </p:nvPicPr>
        <p:blipFill>
          <a:blip r:embed="rId1">
            <a:alphaModFix amt="20000"/>
          </a:blip>
          <a:srcRect l="-8401" t="23373" b="37382"/>
          <a:stretch/>
        </p:blipFill>
        <p:spPr>
          <a:xfrm>
            <a:off x="66000" y="2934000"/>
            <a:ext cx="2924998" cy="2351247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6" name="Google Shape;84;p15"/>
          <p:cNvPicPr preferRelativeResize="0"/>
          <p:nvPr/>
        </p:nvPicPr>
        <p:blipFill>
          <a:blip r:embed="rId2">
            <a:alphaModFix amt="21000"/>
          </a:blip>
          <a:srcRect t="18854" b="37195"/>
          <a:stretch/>
        </p:blipFill>
        <p:spPr>
          <a:xfrm>
            <a:off x="3441000" y="3024000"/>
            <a:ext cx="2520000" cy="212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3;p15"/>
          <p:cNvPicPr preferRelativeResize="0"/>
          <p:nvPr/>
        </p:nvPicPr>
        <p:blipFill>
          <a:blip r:embed="rId3">
            <a:alphaModFix amt="18000"/>
          </a:blip>
          <a:srcRect t="25481" b="39213"/>
          <a:stretch/>
        </p:blipFill>
        <p:spPr>
          <a:xfrm>
            <a:off x="6456000" y="3024000"/>
            <a:ext cx="2835000" cy="24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5;p15"/>
          <p:cNvPicPr preferRelativeResize="0"/>
          <p:nvPr/>
        </p:nvPicPr>
        <p:blipFill>
          <a:blip r:embed="rId4">
            <a:alphaModFix amt="22000"/>
          </a:blip>
          <a:srcRect t="12961" r="50000" b="15347"/>
          <a:stretch/>
        </p:blipFill>
        <p:spPr>
          <a:xfrm>
            <a:off x="9786001" y="3024001"/>
            <a:ext cx="2565000" cy="22700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. поле 8"/>
          <p:cNvSpPr txBox="1"/>
          <p:nvPr/>
        </p:nvSpPr>
        <p:spPr>
          <a:xfrm>
            <a:off x="695999" y="5364000"/>
            <a:ext cx="1575000" cy="5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учебная</a:t>
            </a:r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3129900" y="5364000"/>
            <a:ext cx="3142200" cy="5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</a:t>
            </a:r>
            <a:endParaRPr lang="en-US"/>
          </a:p>
        </p:txBody>
      </p:sp>
      <p:sp>
        <p:nvSpPr>
          <p:cNvPr id="11" name="Текст. поле 10"/>
          <p:cNvSpPr txBox="1"/>
          <p:nvPr/>
        </p:nvSpPr>
        <p:spPr>
          <a:xfrm>
            <a:off x="7221000" y="5364000"/>
            <a:ext cx="1747200" cy="5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игровая</a:t>
            </a:r>
            <a:endParaRPr lang="en-US"/>
          </a:p>
        </p:txBody>
      </p:sp>
      <p:sp>
        <p:nvSpPr>
          <p:cNvPr id="12" name="Текст. поле 11"/>
          <p:cNvSpPr txBox="1"/>
          <p:nvPr/>
        </p:nvSpPr>
        <p:spPr>
          <a:xfrm>
            <a:off x="10416000" y="5364000"/>
            <a:ext cx="1657200" cy="5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зелёная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6276001" y="189000"/>
            <a:ext cx="5834400" cy="191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4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 </a:t>
            </a:r>
            <a:r>
              <a:rPr lang="ru" sz="4400" b="1" i="0" u="none" strike="noStrike" cap="none">
                <a:solidFill>
                  <a:schemeClr val="accent3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учебной зоны</a:t>
            </a:r>
            <a:endParaRPr sz="3200" b="1" i="0" u="none" strike="noStrike" cap="none">
              <a:solidFill>
                <a:schemeClr val="accent3">
                  <a:lumMod val="75000"/>
                </a:schemeClr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6763199" y="2124000"/>
            <a:ext cx="5130000" cy="192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Значимость учебной зоны: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способствует комфортной организации учебного процесса, мотивации учебной деятельности и развитию познавательного интереса с помощью нестандартных приемов и способов обучения</a:t>
            </a:r>
            <a:endParaRPr lang="en-US"/>
          </a:p>
        </p:txBody>
      </p:sp>
      <p:sp>
        <p:nvSpPr>
          <p:cNvPr id="5" name="Текст. поле 4"/>
          <p:cNvSpPr txBox="1"/>
          <p:nvPr/>
        </p:nvSpPr>
        <p:spPr>
          <a:xfrm>
            <a:off x="6861001" y="4868999"/>
            <a:ext cx="5032199" cy="130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учебную зону входят:</a:t>
            </a:r>
            <a:r>
              <a:rPr lang="ru" sz="2000" b="1" i="0" u="none" strike="noStrike" cap="none">
                <a:solidFill>
                  <a:schemeClr val="dk1"/>
                </a:solidFill>
                <a:highlight>
                  <a:srgbClr val="D9D9D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i="0" u="none" strike="noStrike" cap="none">
              <a:solidFill>
                <a:schemeClr val="dk1"/>
              </a:solidFill>
              <a:highlight>
                <a:srgbClr val="D9D9D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ученические парты и стулья, учительское место, учебную доску, телевизор и экран,</a:t>
            </a: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шкафы и т.д.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9000" y="0"/>
            <a:ext cx="6570000" cy="6850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. поле 5"/>
          <p:cNvSpPr txBox="1"/>
          <p:nvPr/>
        </p:nvSpPr>
        <p:spPr>
          <a:xfrm>
            <a:off x="1911000" y="99000"/>
            <a:ext cx="8727670" cy="170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400" b="1" i="0" u="none" strike="noStrike" cap="none">
                <a:solidFill>
                  <a:schemeClr val="accent4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</a:t>
            </a:r>
            <a:r>
              <a:rPr lang="ru" sz="44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 учебной зоны</a:t>
            </a:r>
            <a:endParaRPr sz="3200" b="1" i="0" u="none" strike="noStrike" cap="none">
              <a:solidFill>
                <a:schemeClr val="dk1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1775999" y="1674000"/>
            <a:ext cx="8997670" cy="109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организации учебной зоны для учащихся: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61000" y="2619000"/>
            <a:ext cx="11159024" cy="4013784"/>
            <a:chOff x="561000" y="2282825"/>
            <a:chExt cx="11159024" cy="4013784"/>
          </a:xfrm>
        </p:grpSpPr>
        <p:sp>
          <p:nvSpPr>
            <p:cNvPr id="5" name="Прямоугольник: скругленные углы 7"/>
            <p:cNvSpPr/>
            <p:nvPr/>
          </p:nvSpPr>
          <p:spPr>
            <a:xfrm>
              <a:off x="9426000" y="2282825"/>
              <a:ext cx="2294024" cy="39926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1000" y="2282825"/>
              <a:ext cx="11025000" cy="4013784"/>
              <a:chOff x="561000" y="2282825"/>
              <a:chExt cx="11025000" cy="4013784"/>
            </a:xfrm>
          </p:grpSpPr>
          <p:sp>
            <p:nvSpPr>
              <p:cNvPr id="2" name="Прямоугольник: скругленные углы 7"/>
              <p:cNvSpPr/>
              <p:nvPr/>
            </p:nvSpPr>
            <p:spPr>
              <a:xfrm>
                <a:off x="561000" y="2282825"/>
                <a:ext cx="2294024" cy="399260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: скругленные углы 7"/>
              <p:cNvSpPr/>
              <p:nvPr/>
            </p:nvSpPr>
            <p:spPr>
              <a:xfrm>
                <a:off x="3531000" y="2304000"/>
                <a:ext cx="2294024" cy="399260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: скругленные углы 7"/>
              <p:cNvSpPr/>
              <p:nvPr/>
            </p:nvSpPr>
            <p:spPr>
              <a:xfrm>
                <a:off x="6501000" y="2304001"/>
                <a:ext cx="2294024" cy="399260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Текст. поле 7"/>
              <p:cNvSpPr txBox="1"/>
              <p:nvPr/>
            </p:nvSpPr>
            <p:spPr>
              <a:xfrm>
                <a:off x="561000" y="2574000"/>
                <a:ext cx="2430000" cy="3384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" sz="1800" b="0" i="0" u="none" strike="noStrike" cap="none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учебная зона должна быть создана из материалов, которые не вредят здоровью детей, цветовое оформление в гармоничных тонах, в помещение не должно находиться в состоянии необходимости ремонта и т.д.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Текст. поле 8"/>
              <p:cNvSpPr txBox="1"/>
              <p:nvPr/>
            </p:nvSpPr>
            <p:spPr>
              <a:xfrm>
                <a:off x="3621001" y="3339000"/>
                <a:ext cx="2070000" cy="1617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" sz="2000" b="0" i="0" u="none" strike="noStrike" cap="none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естественное освещение левостороенее + дополнительные источники света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Текст. поле 9"/>
              <p:cNvSpPr txBox="1"/>
              <p:nvPr/>
            </p:nvSpPr>
            <p:spPr>
              <a:xfrm>
                <a:off x="6591000" y="3165681"/>
                <a:ext cx="2236646" cy="2226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" sz="2000" b="0" i="0" u="none" strike="noStrike" cap="none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для каждого обучающийся обеспечивается рабочее место в соответствии с его ростом, наклон парты 7–15º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Текст. поле 10"/>
              <p:cNvSpPr txBox="1"/>
              <p:nvPr/>
            </p:nvSpPr>
            <p:spPr>
              <a:xfrm>
                <a:off x="9484275" y="2848903"/>
                <a:ext cx="2101725" cy="3110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1600" marR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imes New Roman"/>
                  <a:buNone/>
                </a:pPr>
                <a:r>
                  <a:rPr lang="ru" sz="2000" b="0" i="0" u="none" strike="noStrike" cap="none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должны быть соблюдены требования расстояний между партами, расстояние до доски, источников света и т.д.</a:t>
                </a:r>
                <a:endParaRPr sz="2000" b="0" i="0" u="none" strike="noStrike" cap="none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056000" y="2169000"/>
            <a:ext cx="10484999" cy="4424321"/>
            <a:chOff x="3054344" y="1494179"/>
            <a:chExt cx="9020180" cy="3524321"/>
          </a:xfrm>
        </p:grpSpPr>
        <p:grpSp>
          <p:nvGrpSpPr>
            <p:cNvPr id="3" name="Group 16"/>
            <p:cNvGrpSpPr/>
            <p:nvPr/>
          </p:nvGrpSpPr>
          <p:grpSpPr>
            <a:xfrm>
              <a:off x="3054344" y="1494179"/>
              <a:ext cx="9020180" cy="3524321"/>
              <a:chOff x="3028948" y="1494954"/>
              <a:chExt cx="9020180" cy="3524321"/>
            </a:xfrm>
          </p:grpSpPr>
          <p:sp>
            <p:nvSpPr>
              <p:cNvPr id="4" name="Прямоугольник 10"/>
              <p:cNvSpPr/>
              <p:nvPr/>
            </p:nvSpPr>
            <p:spPr>
              <a:xfrm>
                <a:off x="9455342" y="1838725"/>
                <a:ext cx="2593786" cy="318055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" name="Group 15"/>
              <p:cNvGrpSpPr/>
              <p:nvPr/>
            </p:nvGrpSpPr>
            <p:grpSpPr>
              <a:xfrm>
                <a:off x="3028948" y="1494954"/>
                <a:ext cx="7934330" cy="3524321"/>
                <a:chOff x="3028948" y="1494954"/>
                <a:chExt cx="7934330" cy="3524321"/>
              </a:xfrm>
            </p:grpSpPr>
            <p:sp>
              <p:nvSpPr>
                <p:cNvPr id="6" name="Прямоугольник 3"/>
                <p:cNvSpPr/>
                <p:nvPr/>
              </p:nvSpPr>
              <p:spPr>
                <a:xfrm>
                  <a:off x="3028948" y="1838725"/>
                  <a:ext cx="2593785" cy="318055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" name="Овал 4"/>
                <p:cNvSpPr/>
                <p:nvPr/>
              </p:nvSpPr>
              <p:spPr>
                <a:xfrm>
                  <a:off x="4095748" y="1497423"/>
                  <a:ext cx="733425" cy="73342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" name="TextBox 5"/>
                <p:cNvSpPr txBox="1"/>
                <p:nvPr/>
              </p:nvSpPr>
              <p:spPr>
                <a:xfrm>
                  <a:off x="4105274" y="1504834"/>
                  <a:ext cx="733424" cy="707886"/>
                </a:xfrm>
                <a:prstGeom prst="rect">
                  <a:avLst/>
                </a:prstGeom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4000" b="1" dirty="0">
                      <a:solidFill>
                        <a:schemeClr val="tx2"/>
                      </a:solidFill>
                    </a:rPr>
                    <a:t>1</a:t>
                  </a:r>
                </a:p>
              </p:txBody>
            </p:sp>
            <p:sp>
              <p:nvSpPr>
                <p:cNvPr id="9" name="Прямоугольник 6"/>
                <p:cNvSpPr/>
                <p:nvPr/>
              </p:nvSpPr>
              <p:spPr>
                <a:xfrm>
                  <a:off x="5932440" y="1838725"/>
                  <a:ext cx="3251910" cy="318055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Овал 8"/>
                <p:cNvSpPr/>
                <p:nvPr/>
              </p:nvSpPr>
              <p:spPr>
                <a:xfrm>
                  <a:off x="7162800" y="1497423"/>
                  <a:ext cx="733425" cy="73342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" name="TextBox 9"/>
                <p:cNvSpPr txBox="1"/>
                <p:nvPr/>
              </p:nvSpPr>
              <p:spPr>
                <a:xfrm>
                  <a:off x="7172326" y="1494954"/>
                  <a:ext cx="733424" cy="707886"/>
                </a:xfrm>
                <a:prstGeom prst="rect">
                  <a:avLst/>
                </a:prstGeom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tx2"/>
                      </a:solidFill>
                    </a:rPr>
                    <a:t>2</a:t>
                  </a:r>
                  <a:endParaRPr lang="ru-RU" sz="4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" name="Овал 12"/>
                <p:cNvSpPr/>
                <p:nvPr/>
              </p:nvSpPr>
              <p:spPr>
                <a:xfrm>
                  <a:off x="10229852" y="1497423"/>
                  <a:ext cx="733426" cy="73342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13" name="TextBox 13"/>
            <p:cNvSpPr txBox="1"/>
            <p:nvPr/>
          </p:nvSpPr>
          <p:spPr>
            <a:xfrm>
              <a:off x="10239378" y="1494179"/>
              <a:ext cx="733424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</a:rPr>
                <a:t>3</a:t>
              </a:r>
              <a:endParaRPr lang="ru-RU" sz="4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Текст. поле 14"/>
          <p:cNvSpPr txBox="1"/>
          <p:nvPr/>
        </p:nvSpPr>
        <p:spPr>
          <a:xfrm>
            <a:off x="1956000" y="133107"/>
            <a:ext cx="8534400" cy="193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4400" b="1" i="0" u="none" strike="noStrike" cap="none">
                <a:solidFill>
                  <a:schemeClr val="accent4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</a:t>
            </a:r>
            <a:r>
              <a:rPr lang="ru" sz="44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 учебной зоны</a:t>
            </a:r>
            <a:endParaRPr sz="3200" b="1" i="0" u="none" strike="noStrike" cap="none">
              <a:solidFill>
                <a:schemeClr val="dk1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3200" b="1" i="0" u="none" strike="noStrike" cap="none">
              <a:solidFill>
                <a:schemeClr val="dk1"/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  <a:sym typeface="Times New Roman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2271000" y="1674000"/>
            <a:ext cx="8534400" cy="39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организации учебной зоны учителя:</a:t>
            </a:r>
            <a:endParaRPr lang="en-US"/>
          </a:p>
        </p:txBody>
      </p:sp>
      <p:sp>
        <p:nvSpPr>
          <p:cNvPr id="17" name="Текст. поле 16"/>
          <p:cNvSpPr txBox="1"/>
          <p:nvPr/>
        </p:nvSpPr>
        <p:spPr>
          <a:xfrm>
            <a:off x="1113375" y="3204000"/>
            <a:ext cx="3047624" cy="253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0" i="0" u="none" strike="noStrike" cap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мебель для организации рабочего места учителя включает стол + дополнительная столешница и стул, при этом место учителя должно быть впереди парт учащихся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" name="Текст. поле 17"/>
          <p:cNvSpPr txBox="1"/>
          <p:nvPr/>
        </p:nvSpPr>
        <p:spPr>
          <a:xfrm>
            <a:off x="4296000" y="3204000"/>
            <a:ext cx="4094998" cy="361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100" b="0" i="0" u="none" strike="noStrike" cap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рабочее место учителя должно быть удобным для работы за ним, для размещения на нем классного журнала, 2-3 стопок ученических тетрадей, учебников, дидактических материалов, размещения аппаратных средств компьютерной техники (компьютер, сканер ,принтер)</a:t>
            </a:r>
            <a:r>
              <a:rPr lang="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-US" sz="2100"/>
          </a:p>
        </p:txBody>
      </p:sp>
      <p:sp>
        <p:nvSpPr>
          <p:cNvPr id="19" name="Текст. поле 18"/>
          <p:cNvSpPr txBox="1"/>
          <p:nvPr/>
        </p:nvSpPr>
        <p:spPr>
          <a:xfrm>
            <a:off x="8481000" y="3204000"/>
            <a:ext cx="3060000" cy="219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ru" sz="2000" b="0" i="0" u="none" strike="noStrike" cap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рационального размещения и правильного хранения учебного оборудования необходим набор секций и т.д.</a:t>
            </a:r>
            <a:endParaRPr sz="2000" b="0" i="0" u="none" strike="noStrike" cap="none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6480043" y="2924944"/>
            <a:ext cx="76808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20373" y="2492896"/>
            <a:ext cx="664785" cy="33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60 см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112224" y="3717032"/>
            <a:ext cx="768086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2224" y="3275111"/>
            <a:ext cx="1131079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50-70 см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519936" y="1844824"/>
            <a:ext cx="0" cy="98662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5145060" y="2120654"/>
            <a:ext cx="1083588" cy="33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2,4 – 2,7 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39883" y="1772816"/>
            <a:ext cx="0" cy="29523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4398502" y="3778746"/>
            <a:ext cx="1618972" cy="33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Не более 860 см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403319" y="1662452"/>
            <a:ext cx="11465" cy="47040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80043" y="1794302"/>
            <a:ext cx="932974" cy="33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80-90 см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66000" y="189000"/>
            <a:ext cx="7335000" cy="212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sz="4400" b="1" i="0" u="none" strike="noStrike" cap="none">
                <a:solidFill>
                  <a:schemeClr val="dk1"/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Особенности </a:t>
            </a:r>
            <a:r>
              <a:rPr lang="ru" sz="4400" b="1" i="0" u="none" strike="noStrike" cap="none">
                <a:solidFill>
                  <a:schemeClr val="accent1">
                    <a:lumMod val="75000"/>
                  </a:schemeClr>
                </a:solidFill>
                <a:latin typeface="Arial Black" pitchFamily="34" charset="0" panose="020B0A04020102020204"/>
                <a:ea typeface="Arial Black" pitchFamily="34" charset="0" panose="020B0A04020102020204"/>
                <a:cs typeface="Arial Black" pitchFamily="34" charset="0" panose="020B0A04020102020204"/>
                <a:sym typeface="Times New Roman"/>
              </a:rPr>
              <a:t>информационной зоны</a:t>
            </a:r>
            <a:endParaRPr lang="en-US">
              <a:solidFill>
                <a:schemeClr val="accent1">
                  <a:lumMod val="75000"/>
                </a:schemeClr>
              </a:solidFill>
              <a:latin typeface="Arial Black" pitchFamily="34" charset="0" panose="020B0A04020102020204"/>
              <a:ea typeface="Arial Black" pitchFamily="34" charset="0" panose="020B0A04020102020204"/>
              <a:cs typeface="Arial Black" pitchFamily="34" charset="0" panose="020B0A04020102020204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0" y="2844000"/>
            <a:ext cx="6202200" cy="161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Значимость информационной зоны: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способствует созданию определенной конкретности и образности в абстрактном мышлении учащихся, повышение познавательного интереса к предмету, а также для расширения кругозора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-294000" y="5319000"/>
            <a:ext cx="7065001" cy="130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000" b="1" i="0" u="none" strike="noStrike" cap="none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информационную зону входят: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материалы для детей и родителей (рекомендации по воспитанию и т.д.)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l="11710" r="3385"/>
          <a:stretch/>
        </p:blipFill>
        <p:spPr>
          <a:xfrm>
            <a:off x="6591000" y="0"/>
            <a:ext cx="5850000" cy="6822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460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70</cp:revision>
  <dcterms:created xsi:type="dcterms:W3CDTF">2020-02-14T16:57:01Z</dcterms:created>
  <dcterms:modified xsi:type="dcterms:W3CDTF">2023-12-21T19:13:04Z</dcterms:modified>
</cp:coreProperties>
</file>